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Lst>
  <p:notesMasterIdLst>
    <p:notesMasterId r:id="rId41"/>
  </p:notesMasterIdLst>
  <p:handoutMasterIdLst>
    <p:handoutMasterId r:id="rId42"/>
  </p:handoutMasterIdLst>
  <p:sldIdLst>
    <p:sldId id="1630" r:id="rId10"/>
    <p:sldId id="1652" r:id="rId11"/>
    <p:sldId id="1634" r:id="rId12"/>
    <p:sldId id="1658" r:id="rId13"/>
    <p:sldId id="1657" r:id="rId14"/>
    <p:sldId id="1636" r:id="rId15"/>
    <p:sldId id="1563" r:id="rId16"/>
    <p:sldId id="1607" r:id="rId17"/>
    <p:sldId id="1564" r:id="rId18"/>
    <p:sldId id="1612" r:id="rId19"/>
    <p:sldId id="1598" r:id="rId20"/>
    <p:sldId id="1662" r:id="rId21"/>
    <p:sldId id="1663" r:id="rId22"/>
    <p:sldId id="1664" r:id="rId23"/>
    <p:sldId id="1638" r:id="rId24"/>
    <p:sldId id="1606" r:id="rId25"/>
    <p:sldId id="1665" r:id="rId26"/>
    <p:sldId id="1666" r:id="rId27"/>
    <p:sldId id="1565" r:id="rId28"/>
    <p:sldId id="1568" r:id="rId29"/>
    <p:sldId id="1569" r:id="rId30"/>
    <p:sldId id="1641" r:id="rId31"/>
    <p:sldId id="1605" r:id="rId32"/>
    <p:sldId id="1610" r:id="rId33"/>
    <p:sldId id="1609" r:id="rId34"/>
    <p:sldId id="1642" r:id="rId35"/>
    <p:sldId id="1645" r:id="rId36"/>
    <p:sldId id="1659" r:id="rId37"/>
    <p:sldId id="1660" r:id="rId38"/>
    <p:sldId id="1661" r:id="rId39"/>
    <p:sldId id="1650"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57"/>
            <p14:sldId id="1636"/>
            <p14:sldId id="1563"/>
            <p14:sldId id="1607"/>
            <p14:sldId id="1564"/>
            <p14:sldId id="1612"/>
            <p14:sldId id="1598"/>
            <p14:sldId id="1662"/>
            <p14:sldId id="1663"/>
            <p14:sldId id="1664"/>
            <p14:sldId id="1638"/>
            <p14:sldId id="1606"/>
            <p14:sldId id="1665"/>
            <p14:sldId id="1666"/>
            <p14:sldId id="1565"/>
            <p14:sldId id="1568"/>
            <p14:sldId id="1569"/>
            <p14:sldId id="1641"/>
            <p14:sldId id="1605"/>
            <p14:sldId id="1610"/>
            <p14:sldId id="1609"/>
            <p14:sldId id="1642"/>
            <p14:sldId id="1645"/>
            <p14:sldId id="1659"/>
            <p14:sldId id="1660"/>
            <p14:sldId id="1661"/>
          </p14:sldIdLst>
        </p14:section>
        <p14:section name="Outtro" id="{06DE65B1-6014-4CEE-AB7E-2EE1648AA32B}">
          <p14:sldIdLst>
            <p14:sldId id="1650"/>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60507" autoAdjust="0"/>
  </p:normalViewPr>
  <p:slideViewPr>
    <p:cSldViewPr snapToObjects="1">
      <p:cViewPr varScale="1">
        <p:scale>
          <a:sx n="57" d="100"/>
          <a:sy n="57" d="100"/>
        </p:scale>
        <p:origin x="1436" y="36"/>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10/5/2015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Do.com</a:t>
            </a:r>
          </a:p>
          <a:p>
            <a:r>
              <a:rPr lang="en-US" dirty="0" err="1" smtClean="0"/>
              <a:t>Docusign</a:t>
            </a:r>
            <a:endParaRPr lang="en-US" dirty="0"/>
          </a:p>
        </p:txBody>
      </p:sp>
      <p:sp>
        <p:nvSpPr>
          <p:cNvPr id="4" name="Slide Number Placeholder 3"/>
          <p:cNvSpPr>
            <a:spLocks noGrp="1"/>
          </p:cNvSpPr>
          <p:nvPr>
            <p:ph type="sldNum" sz="quarter" idx="10"/>
          </p:nvPr>
        </p:nvSpPr>
        <p:spPr/>
        <p:txBody>
          <a:bodyPr/>
          <a:lstStyle/>
          <a:p>
            <a:pPr>
              <a:defRPr/>
            </a:pPr>
            <a:fld id="{CCD8B0DA-7CC4-4798-94E1-9269AC9ABA54}" type="slidenum">
              <a:rPr lang="en-US" smtClean="0"/>
              <a:pPr>
                <a:defRPr/>
              </a:pPr>
              <a:t>13</a:t>
            </a:fld>
            <a:endParaRPr lang="en-US"/>
          </a:p>
        </p:txBody>
      </p:sp>
    </p:spTree>
    <p:extLst>
      <p:ext uri="{BB962C8B-B14F-4D97-AF65-F5344CB8AC3E}">
        <p14:creationId xmlns:p14="http://schemas.microsoft.com/office/powerpoint/2010/main" val="228286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27077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421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app registration from </a:t>
            </a:r>
            <a:r>
              <a:rPr lang="en-US" sz="900" kern="1200" dirty="0" smtClean="0">
                <a:solidFill>
                  <a:schemeClr val="tx1"/>
                </a:solidFill>
                <a:latin typeface="Segoe UI Light" pitchFamily="34" charset="0"/>
                <a:ea typeface="+mn-ea"/>
                <a:cs typeface="+mn-cs"/>
              </a:rPr>
              <a:t>http://dev.office.com/getting-started/office365apis and through azure management portal</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65746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https://github.com/OfficeDev/O365-Angular-ArtCurator</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3461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98874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62300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4.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 id="214748455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5" r:id="rId24"/>
    <p:sldLayoutId id="2147484616" r:id="rId25"/>
    <p:sldLayoutId id="2147484617"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3.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09.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69.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smtClean="0"/>
              <a:t>Single resource that proxies multiple Microsoft services</a:t>
            </a:r>
            <a:endParaRPr lang="en-US" sz="4000" dirty="0"/>
          </a:p>
          <a:p>
            <a:r>
              <a:rPr lang="en-US" sz="4000" dirty="0" smtClean="0"/>
              <a:t>Allows for easy traversal of objects and relationships</a:t>
            </a:r>
            <a:endParaRPr lang="en-US" sz="4000" dirty="0"/>
          </a:p>
          <a:p>
            <a:r>
              <a:rPr lang="en-US" sz="4000" dirty="0" smtClean="0"/>
              <a:t>Simplifies token acquisition and management</a:t>
            </a:r>
          </a:p>
          <a:p>
            <a:r>
              <a:rPr lang="en-US" sz="4000" dirty="0" smtClean="0"/>
              <a:t>Eliminates the need to traditional discovery (using “me” and “</a:t>
            </a:r>
            <a:r>
              <a:rPr lang="en-US" sz="4000" dirty="0" err="1" smtClean="0"/>
              <a:t>myorganization</a:t>
            </a:r>
            <a:r>
              <a:rPr lang="en-US" sz="4000" dirty="0" smtClean="0"/>
              <a:t>”)</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a:t>
            </a:r>
            <a:r>
              <a:rPr lang="en-US" sz="5400" dirty="0" smtClean="0"/>
              <a:t>Unified API End-Point</a:t>
            </a:r>
            <a:endParaRPr lang="en-US" sz="5400" dirty="0"/>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542947"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Office Graph</a:t>
            </a:r>
          </a:p>
        </p:txBody>
      </p:sp>
      <p:sp>
        <p:nvSpPr>
          <p:cNvPr id="3" name="Title 2"/>
          <p:cNvSpPr>
            <a:spLocks noGrp="1"/>
          </p:cNvSpPr>
          <p:nvPr>
            <p:ph type="title"/>
          </p:nvPr>
        </p:nvSpPr>
        <p:spPr/>
        <p:txBody>
          <a:bodyPr/>
          <a:lstStyle/>
          <a:p>
            <a:r>
              <a:rPr lang="en-US" dirty="0" smtClean="0"/>
              <a:t>Robust Office 365 APIs</a:t>
            </a:r>
            <a:endParaRPr lang="en-US" dirty="0"/>
          </a:p>
        </p:txBody>
      </p:sp>
      <p:sp>
        <p:nvSpPr>
          <p:cNvPr id="4" name="TextBox 3"/>
          <p:cNvSpPr txBox="1"/>
          <p:nvPr/>
        </p:nvSpPr>
        <p:spPr>
          <a:xfrm>
            <a:off x="2947488" y="2713872"/>
            <a:ext cx="6750361" cy="105193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400" dirty="0">
                <a:gradFill>
                  <a:gsLst>
                    <a:gs pos="4908">
                      <a:srgbClr val="505050"/>
                    </a:gs>
                    <a:gs pos="16000">
                      <a:srgbClr val="505050"/>
                    </a:gs>
                  </a:gsLst>
                  <a:lin ang="5400000" scaled="0"/>
                </a:gradFill>
              </a:rPr>
              <a:t>https://graph.microsoft.com</a:t>
            </a:r>
          </a:p>
          <a:p>
            <a:pPr algn="ctr" defTabSz="932563">
              <a:lnSpc>
                <a:spcPct val="90000"/>
              </a:lnSpc>
              <a:spcAft>
                <a:spcPts val="600"/>
              </a:spcAft>
            </a:pPr>
            <a:r>
              <a:rPr lang="en-US" sz="2400" dirty="0">
                <a:gradFill>
                  <a:gsLst>
                    <a:gs pos="4908">
                      <a:srgbClr val="505050"/>
                    </a:gs>
                    <a:gs pos="16000">
                      <a:srgbClr val="505050"/>
                    </a:gs>
                  </a:gsLst>
                  <a:lin ang="5400000" scaled="0"/>
                </a:gradFill>
              </a:rPr>
              <a:t>https://api.office.com/discovery/me</a:t>
            </a:r>
          </a:p>
        </p:txBody>
      </p:sp>
      <p:grpSp>
        <p:nvGrpSpPr>
          <p:cNvPr id="5" name="Group 4"/>
          <p:cNvGrpSpPr/>
          <p:nvPr/>
        </p:nvGrpSpPr>
        <p:grpSpPr>
          <a:xfrm>
            <a:off x="8962570" y="3776111"/>
            <a:ext cx="1760165" cy="521134"/>
            <a:chOff x="8944087" y="2711730"/>
            <a:chExt cx="1760415" cy="521208"/>
          </a:xfrm>
          <a:solidFill>
            <a:srgbClr val="0072C6"/>
          </a:solidFill>
        </p:grpSpPr>
        <p:sp>
          <p:nvSpPr>
            <p:cNvPr id="6" name="Rectangle 5"/>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Search</a:t>
              </a:r>
            </a:p>
          </p:txBody>
        </p:sp>
        <p:sp>
          <p:nvSpPr>
            <p:cNvPr id="7"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8" name="Group 7"/>
          <p:cNvGrpSpPr/>
          <p:nvPr/>
        </p:nvGrpSpPr>
        <p:grpSpPr>
          <a:xfrm>
            <a:off x="8952635" y="4423111"/>
            <a:ext cx="1760165" cy="521134"/>
            <a:chOff x="9102738" y="3669845"/>
            <a:chExt cx="1760415" cy="521208"/>
          </a:xfrm>
          <a:solidFill>
            <a:srgbClr val="0072C6"/>
          </a:solidFill>
        </p:grpSpPr>
        <p:sp>
          <p:nvSpPr>
            <p:cNvPr id="9" name="Rectangle 8"/>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Social</a:t>
              </a:r>
            </a:p>
          </p:txBody>
        </p:sp>
        <p:sp>
          <p:nvSpPr>
            <p:cNvPr id="10"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1" name="Group 10"/>
          <p:cNvGrpSpPr/>
          <p:nvPr/>
        </p:nvGrpSpPr>
        <p:grpSpPr>
          <a:xfrm>
            <a:off x="3382737" y="3776111"/>
            <a:ext cx="1760165" cy="521134"/>
            <a:chOff x="2867799" y="2762517"/>
            <a:chExt cx="1760415" cy="521208"/>
          </a:xfrm>
          <a:solidFill>
            <a:srgbClr val="0072C6"/>
          </a:solidFill>
        </p:grpSpPr>
        <p:sp>
          <p:nvSpPr>
            <p:cNvPr id="12" name="Rectangle 11"/>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Mail</a:t>
              </a:r>
            </a:p>
          </p:txBody>
        </p:sp>
        <p:sp>
          <p:nvSpPr>
            <p:cNvPr id="13"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4" name="Group 13"/>
          <p:cNvGrpSpPr/>
          <p:nvPr/>
        </p:nvGrpSpPr>
        <p:grpSpPr>
          <a:xfrm>
            <a:off x="5242755" y="3778400"/>
            <a:ext cx="1760165" cy="521134"/>
            <a:chOff x="4975802" y="2787349"/>
            <a:chExt cx="1760415" cy="521208"/>
          </a:xfrm>
          <a:solidFill>
            <a:srgbClr val="0072C6"/>
          </a:solidFill>
        </p:grpSpPr>
        <p:sp>
          <p:nvSpPr>
            <p:cNvPr id="15" name="Rectangle 14"/>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Calendar</a:t>
              </a:r>
            </a:p>
          </p:txBody>
        </p:sp>
        <p:sp>
          <p:nvSpPr>
            <p:cNvPr id="16"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dirty="0">
                <a:solidFill>
                  <a:schemeClr val="bg1"/>
                </a:solidFill>
              </a:endParaRPr>
            </a:p>
          </p:txBody>
        </p:sp>
      </p:grpSp>
      <p:grpSp>
        <p:nvGrpSpPr>
          <p:cNvPr id="17" name="Group 16"/>
          <p:cNvGrpSpPr/>
          <p:nvPr/>
        </p:nvGrpSpPr>
        <p:grpSpPr>
          <a:xfrm>
            <a:off x="7122460" y="3776111"/>
            <a:ext cx="1760165" cy="521134"/>
            <a:chOff x="7083805" y="2787349"/>
            <a:chExt cx="1760415" cy="521208"/>
          </a:xfrm>
          <a:solidFill>
            <a:srgbClr val="0072C6"/>
          </a:solidFill>
        </p:grpSpPr>
        <p:sp>
          <p:nvSpPr>
            <p:cNvPr id="18" name="Rectangle 17"/>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People</a:t>
              </a:r>
            </a:p>
          </p:txBody>
        </p:sp>
        <p:sp>
          <p:nvSpPr>
            <p:cNvPr id="19"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20" name="Group 19"/>
          <p:cNvGrpSpPr/>
          <p:nvPr/>
        </p:nvGrpSpPr>
        <p:grpSpPr>
          <a:xfrm>
            <a:off x="1522720" y="3776111"/>
            <a:ext cx="1760165" cy="521134"/>
            <a:chOff x="753803" y="2762517"/>
            <a:chExt cx="1760415" cy="521208"/>
          </a:xfrm>
          <a:solidFill>
            <a:srgbClr val="0072C6"/>
          </a:solidFill>
        </p:grpSpPr>
        <p:sp>
          <p:nvSpPr>
            <p:cNvPr id="21" name="Rectangle 20"/>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Documents</a:t>
              </a:r>
            </a:p>
          </p:txBody>
        </p:sp>
        <p:sp>
          <p:nvSpPr>
            <p:cNvPr id="22"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sp>
        <p:nvSpPr>
          <p:cNvPr id="23" name="Rectangle 22"/>
          <p:cNvSpPr/>
          <p:nvPr/>
        </p:nvSpPr>
        <p:spPr bwMode="auto">
          <a:xfrm>
            <a:off x="473148"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Designed for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openness </a:t>
            </a:r>
            <a:r>
              <a:rPr lang="en-US" dirty="0">
                <a:solidFill>
                  <a:schemeClr val="bg1"/>
                </a:solidFill>
                <a:cs typeface="Segoe UI Semilight" panose="020B0402040204020203" pitchFamily="34" charset="0"/>
              </a:rPr>
              <a:t>and</a:t>
            </a:r>
            <a:r>
              <a:rPr lang="en-US" b="1" dirty="0">
                <a:solidFill>
                  <a:schemeClr val="bg1"/>
                </a:solidFill>
                <a:cs typeface="Segoe UI Semilight" panose="020B0402040204020203" pitchFamily="34" charset="0"/>
              </a:rPr>
              <a:t> </a:t>
            </a:r>
            <a:br>
              <a:rPr lang="en-US" b="1"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flexibility</a:t>
            </a:r>
          </a:p>
        </p:txBody>
      </p:sp>
      <p:sp>
        <p:nvSpPr>
          <p:cNvPr id="24" name="Rectangle 23"/>
          <p:cNvSpPr/>
          <p:nvPr/>
        </p:nvSpPr>
        <p:spPr bwMode="auto">
          <a:xfrm>
            <a:off x="4377133"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Enabling a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consistent</a:t>
            </a:r>
            <a:r>
              <a:rPr lang="en-US" dirty="0">
                <a:solidFill>
                  <a:schemeClr val="bg1"/>
                </a:solidFill>
                <a:cs typeface="Segoe UI Semilight" panose="020B0402040204020203" pitchFamily="34" charset="0"/>
              </a:rPr>
              <a: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development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platform</a:t>
            </a:r>
          </a:p>
        </p:txBody>
      </p:sp>
      <p:sp>
        <p:nvSpPr>
          <p:cNvPr id="25" name="Rectangle 24"/>
          <p:cNvSpPr/>
          <p:nvPr/>
        </p:nvSpPr>
        <p:spPr bwMode="auto">
          <a:xfrm>
            <a:off x="8281115" y="1433722"/>
            <a:ext cx="3894792"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Powering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a world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of </a:t>
            </a:r>
            <a:r>
              <a:rPr lang="en-US" b="1" dirty="0">
                <a:solidFill>
                  <a:schemeClr val="bg1"/>
                </a:solidFill>
                <a:cs typeface="Segoe UI Semibold" panose="020B0702040204020203" pitchFamily="34" charset="0"/>
              </a:rPr>
              <a:t>devices</a:t>
            </a:r>
          </a:p>
        </p:txBody>
      </p:sp>
      <p:sp>
        <p:nvSpPr>
          <p:cNvPr id="26" name="Freeform 5"/>
          <p:cNvSpPr>
            <a:spLocks noChangeAspect="1" noEditPoints="1"/>
          </p:cNvSpPr>
          <p:nvPr/>
        </p:nvSpPr>
        <p:spPr bwMode="auto">
          <a:xfrm>
            <a:off x="2834784" y="1721733"/>
            <a:ext cx="1021584" cy="653168"/>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27" name="Arc 26"/>
          <p:cNvSpPr/>
          <p:nvPr/>
        </p:nvSpPr>
        <p:spPr>
          <a:xfrm rot="20676240">
            <a:off x="7141386" y="2045440"/>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grpSp>
        <p:nvGrpSpPr>
          <p:cNvPr id="28" name="Group 27"/>
          <p:cNvGrpSpPr>
            <a:grpSpLocks noChangeAspect="1"/>
          </p:cNvGrpSpPr>
          <p:nvPr/>
        </p:nvGrpSpPr>
        <p:grpSpPr>
          <a:xfrm>
            <a:off x="10541777" y="1768862"/>
            <a:ext cx="1037245" cy="630361"/>
            <a:chOff x="3742936" y="4845974"/>
            <a:chExt cx="1597183" cy="970652"/>
          </a:xfrm>
          <a:solidFill>
            <a:schemeClr val="bg1"/>
          </a:solidFill>
        </p:grpSpPr>
        <p:sp>
          <p:nvSpPr>
            <p:cNvPr id="29" name="Freeform 28"/>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0"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1" name="Freeform 5"/>
          <p:cNvSpPr>
            <a:spLocks noChangeAspect="1" noEditPoints="1"/>
          </p:cNvSpPr>
          <p:nvPr/>
        </p:nvSpPr>
        <p:spPr bwMode="auto">
          <a:xfrm>
            <a:off x="11736459" y="1943429"/>
            <a:ext cx="237081" cy="455794"/>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2" name="Freeform 5"/>
          <p:cNvSpPr>
            <a:spLocks noChangeAspect="1" noEditPoints="1"/>
          </p:cNvSpPr>
          <p:nvPr/>
        </p:nvSpPr>
        <p:spPr bwMode="auto">
          <a:xfrm>
            <a:off x="9799239" y="1951397"/>
            <a:ext cx="600972" cy="447826"/>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nvGrpSpPr>
          <p:cNvPr id="33" name="Group 32"/>
          <p:cNvGrpSpPr/>
          <p:nvPr/>
        </p:nvGrpSpPr>
        <p:grpSpPr>
          <a:xfrm>
            <a:off x="6430741" y="1608225"/>
            <a:ext cx="1534017" cy="924226"/>
            <a:chOff x="6293519" y="1918846"/>
            <a:chExt cx="1534235" cy="924357"/>
          </a:xfrm>
          <a:solidFill>
            <a:schemeClr val="bg1"/>
          </a:solidFill>
        </p:grpSpPr>
        <p:sp>
          <p:nvSpPr>
            <p:cNvPr id="34"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5"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6" name="Arc 35"/>
          <p:cNvSpPr/>
          <p:nvPr/>
        </p:nvSpPr>
        <p:spPr>
          <a:xfrm rot="9876240">
            <a:off x="6582057" y="1663381"/>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pic>
        <p:nvPicPr>
          <p:cNvPr id="37" name="Picture 14"/>
          <p:cNvPicPr>
            <a:picLocks noChangeAspect="1" noChangeArrowheads="1"/>
          </p:cNvPicPr>
          <p:nvPr/>
        </p:nvPicPr>
        <p:blipFill>
          <a:blip r:embed="rId3" cstate="print">
            <a:grayscl/>
            <a:lum bright="-38000"/>
            <a:extLst>
              <a:ext uri="{28A0092B-C50C-407E-A947-70E740481C1C}">
                <a14:useLocalDpi xmlns:a14="http://schemas.microsoft.com/office/drawing/2010/main" val="0"/>
              </a:ext>
            </a:extLst>
          </a:blip>
          <a:srcRect/>
          <a:stretch>
            <a:fillRect/>
          </a:stretch>
        </p:blipFill>
        <p:spPr bwMode="auto">
          <a:xfrm>
            <a:off x="5702973" y="5165518"/>
            <a:ext cx="752678" cy="880532"/>
          </a:xfrm>
          <a:prstGeom prst="rect">
            <a:avLst/>
          </a:prstGeom>
          <a:noFill/>
          <a:ln>
            <a:noFill/>
          </a:ln>
          <a:effectLst/>
          <a:extLst/>
        </p:spPr>
      </p:pic>
      <p:sp>
        <p:nvSpPr>
          <p:cNvPr id="38" name="TextBox 37"/>
          <p:cNvSpPr txBox="1"/>
          <p:nvPr/>
        </p:nvSpPr>
        <p:spPr>
          <a:xfrm>
            <a:off x="4326063" y="5133836"/>
            <a:ext cx="1661889" cy="916822"/>
          </a:xfrm>
          <a:prstGeom prst="rect">
            <a:avLst/>
          </a:prstGeom>
          <a:noFill/>
        </p:spPr>
        <p:txBody>
          <a:bodyPr wrap="square" lIns="182854" tIns="146283" rIns="182854" bIns="146283" rtlCol="0">
            <a:spAutoFit/>
          </a:bodyPr>
          <a:lstStyle/>
          <a:p>
            <a:pPr defTabSz="932563">
              <a:lnSpc>
                <a:spcPct val="90000"/>
              </a:lnSpc>
              <a:spcAft>
                <a:spcPts val="600"/>
              </a:spcAft>
            </a:pPr>
            <a:r>
              <a:rPr lang="en-US" sz="4399" dirty="0">
                <a:gradFill>
                  <a:gsLst>
                    <a:gs pos="4908">
                      <a:srgbClr val="505050"/>
                    </a:gs>
                    <a:gs pos="16000">
                      <a:srgbClr val="505050"/>
                    </a:gs>
                  </a:gsLst>
                  <a:lin ang="5400000" scaled="0"/>
                </a:gradFill>
              </a:rPr>
              <a:t>iOS</a:t>
            </a:r>
          </a:p>
        </p:txBody>
      </p:sp>
      <p:sp>
        <p:nvSpPr>
          <p:cNvPr id="39" name="Freeform 38"/>
          <p:cNvSpPr>
            <a:spLocks noEditPoints="1"/>
          </p:cNvSpPr>
          <p:nvPr/>
        </p:nvSpPr>
        <p:spPr bwMode="auto">
          <a:xfrm>
            <a:off x="6743765" y="5220277"/>
            <a:ext cx="759274" cy="77100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lumMod val="75000"/>
              <a:lumOff val="25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40" name="Rectangle 39"/>
          <p:cNvSpPr/>
          <p:nvPr/>
        </p:nvSpPr>
        <p:spPr>
          <a:xfrm>
            <a:off x="4953383" y="6295061"/>
            <a:ext cx="2229435" cy="470856"/>
          </a:xfrm>
          <a:prstGeom prst="rect">
            <a:avLst/>
          </a:prstGeom>
          <a:noFill/>
        </p:spPr>
        <p:txBody>
          <a:bodyPr wrap="none">
            <a:spAutoFit/>
          </a:bodyPr>
          <a:lstStyle/>
          <a:p>
            <a:pPr defTabSz="932563"/>
            <a:r>
              <a:rPr lang="en-US" sz="2400" dirty="0">
                <a:gradFill>
                  <a:gsLst>
                    <a:gs pos="4908">
                      <a:srgbClr val="505050"/>
                    </a:gs>
                    <a:gs pos="16000">
                      <a:srgbClr val="505050"/>
                    </a:gs>
                  </a:gsLst>
                  <a:lin ang="5400000" scaled="0"/>
                </a:gradFill>
              </a:rPr>
              <a:t>dev.office.com</a:t>
            </a:r>
            <a:r>
              <a:rPr lang="en-US" dirty="0">
                <a:gradFill>
                  <a:gsLst>
                    <a:gs pos="4908">
                      <a:srgbClr val="505050"/>
                    </a:gs>
                    <a:gs pos="16000">
                      <a:srgbClr val="505050"/>
                    </a:gs>
                  </a:gsLst>
                  <a:lin ang="5400000" scaled="0"/>
                </a:gradFill>
              </a:rPr>
              <a:t> </a:t>
            </a:r>
          </a:p>
        </p:txBody>
      </p:sp>
      <p:sp>
        <p:nvSpPr>
          <p:cNvPr id="48" name="Rectangle 47"/>
          <p:cNvSpPr/>
          <p:nvPr/>
        </p:nvSpPr>
        <p:spPr bwMode="auto">
          <a:xfrm>
            <a:off x="3376252"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Groups</a:t>
            </a:r>
          </a:p>
        </p:txBody>
      </p:sp>
      <p:sp>
        <p:nvSpPr>
          <p:cNvPr id="51" name="Rectangle 50"/>
          <p:cNvSpPr/>
          <p:nvPr/>
        </p:nvSpPr>
        <p:spPr bwMode="auto">
          <a:xfrm>
            <a:off x="5236271" y="442540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Notebooks</a:t>
            </a:r>
          </a:p>
        </p:txBody>
      </p:sp>
      <p:sp>
        <p:nvSpPr>
          <p:cNvPr id="54" name="Rectangle 53"/>
          <p:cNvSpPr/>
          <p:nvPr/>
        </p:nvSpPr>
        <p:spPr bwMode="auto">
          <a:xfrm>
            <a:off x="7115976"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Videos</a:t>
            </a:r>
          </a:p>
        </p:txBody>
      </p:sp>
      <p:sp>
        <p:nvSpPr>
          <p:cNvPr id="60" name="Freeform 7"/>
          <p:cNvSpPr>
            <a:spLocks noChangeAspect="1" noEditPoints="1"/>
          </p:cNvSpPr>
          <p:nvPr/>
        </p:nvSpPr>
        <p:spPr bwMode="auto">
          <a:xfrm>
            <a:off x="6593354" y="4549552"/>
            <a:ext cx="270488" cy="284136"/>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1" name="Freeform 5"/>
          <p:cNvSpPr>
            <a:spLocks noEditPoints="1"/>
          </p:cNvSpPr>
          <p:nvPr/>
        </p:nvSpPr>
        <p:spPr bwMode="auto">
          <a:xfrm>
            <a:off x="2930737" y="4526714"/>
            <a:ext cx="333206" cy="30816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2039">
              <a:solidFill>
                <a:srgbClr val="FFFFFF"/>
              </a:solidFill>
            </a:endParaRPr>
          </a:p>
        </p:txBody>
      </p:sp>
      <p:sp>
        <p:nvSpPr>
          <p:cNvPr id="62" name="Freeform 14"/>
          <p:cNvSpPr>
            <a:spLocks noEditPoints="1"/>
          </p:cNvSpPr>
          <p:nvPr/>
        </p:nvSpPr>
        <p:spPr bwMode="auto">
          <a:xfrm>
            <a:off x="8470150" y="4513181"/>
            <a:ext cx="278826" cy="327010"/>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3" name="Freeform 5"/>
          <p:cNvSpPr>
            <a:spLocks noChangeAspect="1" noEditPoints="1"/>
          </p:cNvSpPr>
          <p:nvPr/>
        </p:nvSpPr>
        <p:spPr bwMode="auto">
          <a:xfrm>
            <a:off x="4716123" y="4574689"/>
            <a:ext cx="297778" cy="25317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947185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Graph Explorer</a:t>
            </a:r>
          </a:p>
          <a:p>
            <a:r>
              <a:rPr lang="en-US" dirty="0" smtClean="0"/>
              <a:t>https://graphexplorer2.azurewebsites.net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2322623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http://dev.office.com/getting-started</a:t>
            </a:r>
            <a:endParaRPr lang="en-US" sz="44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smtClean="0"/>
              <a:t>Register App from dev.office.com</a:t>
            </a:r>
            <a:endParaRPr lang="en-US" dirty="0"/>
          </a:p>
        </p:txBody>
      </p:sp>
    </p:spTree>
    <p:extLst>
      <p:ext uri="{BB962C8B-B14F-4D97-AF65-F5344CB8AC3E}">
        <p14:creationId xmlns:p14="http://schemas.microsoft.com/office/powerpoint/2010/main" val="3752226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Azure Management Portal Access</a:t>
            </a:r>
            <a:endParaRPr lang="en-US" sz="4400" dirty="0">
              <a:solidFill>
                <a:schemeClr val="tx1"/>
              </a:solidFill>
            </a:endParaRPr>
          </a:p>
        </p:txBody>
      </p:sp>
    </p:spTree>
    <p:extLst>
      <p:ext uri="{BB962C8B-B14F-4D97-AF65-F5344CB8AC3E}">
        <p14:creationId xmlns:p14="http://schemas.microsoft.com/office/powerpoint/2010/main" val="54970890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4921" y="1390534"/>
            <a:ext cx="8046632" cy="5448054"/>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extLst>
                  <a:ext uri="{0D108BD9-81ED-4DB2-BD59-A6C34878D82A}">
                    <a16:rowId xmlns:a16="http://schemas.microsoft.com/office/drawing/2014/main" val="10004"/>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4904" y="1227161"/>
            <a:ext cx="6666667" cy="5561905"/>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6" y="1347172"/>
            <a:ext cx="6657143" cy="5533333"/>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Registering Application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pic>
        <p:nvPicPr>
          <p:cNvPr id="1026" name="Picture 2" descr="D:\Users\andrew\AppData\Local\Temp\SNAGHTML39a33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71" y="1292060"/>
            <a:ext cx="8053332" cy="556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21334" y="3497262"/>
            <a:ext cx="3995530" cy="2743200"/>
          </a:xfrm>
          <a:prstGeom prst="rect">
            <a:avLst/>
          </a:prstGeom>
        </p:spPr>
      </p:pic>
      <p:sp>
        <p:nvSpPr>
          <p:cNvPr id="4" name="Title 3"/>
          <p:cNvSpPr>
            <a:spLocks noGrp="1"/>
          </p:cNvSpPr>
          <p:nvPr>
            <p:ph type="title"/>
          </p:nvPr>
        </p:nvSpPr>
        <p:spPr>
          <a:xfrm>
            <a:off x="286896" y="296897"/>
            <a:ext cx="11375536" cy="762786"/>
          </a:xfrm>
        </p:spPr>
        <p:txBody>
          <a:bodyPr vert="horz" wrap="square" lIns="146304" tIns="91440" rIns="146304" bIns="91440" rtlCol="0" anchor="t">
            <a:noAutofit/>
          </a:bodyPr>
          <a:lstStyle/>
          <a:p>
            <a:r>
              <a:rPr lang="en-US" sz="5400" dirty="0"/>
              <a:t>Connected Service Wizard</a:t>
            </a:r>
          </a:p>
        </p:txBody>
      </p:sp>
      <p:pic>
        <p:nvPicPr>
          <p:cNvPr id="5" name="Picture 4"/>
          <p:cNvPicPr>
            <a:picLocks noChangeAspect="1"/>
          </p:cNvPicPr>
          <p:nvPr/>
        </p:nvPicPr>
        <p:blipFill>
          <a:blip r:embed="rId3"/>
          <a:stretch>
            <a:fillRect/>
          </a:stretch>
        </p:blipFill>
        <p:spPr>
          <a:xfrm>
            <a:off x="91824" y="1485604"/>
            <a:ext cx="3995530" cy="2743200"/>
          </a:xfrm>
          <a:prstGeom prst="rect">
            <a:avLst/>
          </a:prstGeom>
        </p:spPr>
      </p:pic>
      <p:pic>
        <p:nvPicPr>
          <p:cNvPr id="6" name="Picture 5"/>
          <p:cNvPicPr>
            <a:picLocks noChangeAspect="1"/>
          </p:cNvPicPr>
          <p:nvPr/>
        </p:nvPicPr>
        <p:blipFill>
          <a:blip r:embed="rId4"/>
          <a:stretch>
            <a:fillRect/>
          </a:stretch>
        </p:blipFill>
        <p:spPr>
          <a:xfrm>
            <a:off x="4206579" y="2491433"/>
            <a:ext cx="3995530" cy="2743200"/>
          </a:xfrm>
          <a:prstGeom prst="rect">
            <a:avLst/>
          </a:prstGeom>
        </p:spPr>
      </p:pic>
      <p:sp>
        <p:nvSpPr>
          <p:cNvPr id="7" name="Circular Arrow 6"/>
          <p:cNvSpPr/>
          <p:nvPr/>
        </p:nvSpPr>
        <p:spPr bwMode="auto">
          <a:xfrm>
            <a:off x="3141138" y="1485604"/>
            <a:ext cx="2011658" cy="1960569"/>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Circular Arrow 7"/>
          <p:cNvSpPr/>
          <p:nvPr/>
        </p:nvSpPr>
        <p:spPr bwMode="auto">
          <a:xfrm>
            <a:off x="7255893" y="2505115"/>
            <a:ext cx="2011658" cy="1960569"/>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995949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http://stackoverflow.com/questions/tagged/ms-office</a:t>
            </a:r>
            <a:r>
              <a:rPr lang="en-US" sz="2448" dirty="0"/>
              <a:t> </a:t>
            </a:r>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gradFill>
                  <a:gsLst>
                    <a:gs pos="1250">
                      <a:srgbClr val="797A7D"/>
                    </a:gs>
                    <a:gs pos="100000">
                      <a:srgbClr val="797A7D"/>
                    </a:gs>
                  </a:gsLst>
                  <a:lin ang="5400000" scaled="0"/>
                </a:gradFill>
              </a:rPr>
              <a:t>UserVoice</a:t>
            </a:r>
            <a:r>
              <a:rPr lang="en-US" sz="3672" dirty="0">
                <a:gradFill>
                  <a:gsLst>
                    <a:gs pos="1250">
                      <a:srgbClr val="797A7D"/>
                    </a:gs>
                    <a:gs pos="100000">
                      <a:srgbClr val="797A7D"/>
                    </a:gs>
                  </a:gsLst>
                  <a:lin ang="5400000" scaled="0"/>
                </a:gradFill>
              </a:rPr>
              <a:t/>
            </a:r>
            <a:br>
              <a:rPr lang="en-US" sz="3672" dirty="0">
                <a:gradFill>
                  <a:gsLst>
                    <a:gs pos="1250">
                      <a:srgbClr val="797A7D"/>
                    </a:gs>
                    <a:gs pos="100000">
                      <a:srgbClr val="797A7D"/>
                    </a:gs>
                  </a:gsLst>
                  <a:lin ang="5400000" scaled="0"/>
                </a:gradFill>
              </a:rPr>
            </a:br>
            <a:r>
              <a:rPr lang="en-US" sz="2448" dirty="0">
                <a:gradFill>
                  <a:gsLst>
                    <a:gs pos="1250">
                      <a:srgbClr val="797A7D"/>
                    </a:gs>
                    <a:gs pos="100000">
                      <a:srgbClr val="797A7D"/>
                    </a:gs>
                  </a:gsLst>
                  <a:lin ang="5400000" scaled="0"/>
                </a:gradFill>
              </a:rPr>
              <a:t>Provide suggestions of what you want in future versions</a:t>
            </a:r>
            <a:endParaRPr lang="en-US" sz="2448" dirty="0">
              <a:gradFill>
                <a:gsLst>
                  <a:gs pos="1250">
                    <a:srgbClr val="797A7D"/>
                  </a:gs>
                  <a:gs pos="100000">
                    <a:srgbClr val="797A7D"/>
                  </a:gs>
                </a:gsLst>
                <a:lin ang="5400000" scaled="0"/>
              </a:gradFill>
              <a:latin typeface="Segoe UI"/>
            </a:endParaRPr>
          </a:p>
          <a:p>
            <a:pPr>
              <a:spcBef>
                <a:spcPts val="600"/>
              </a:spcBef>
              <a:spcAft>
                <a:spcPts val="600"/>
              </a:spcAft>
            </a:pPr>
            <a:endParaRPr lang="en-US" sz="2448" dirty="0">
              <a:gradFill>
                <a:gsLst>
                  <a:gs pos="1250">
                    <a:srgbClr val="797A7D"/>
                  </a:gs>
                  <a:gs pos="100000">
                    <a:srgbClr val="797A7D"/>
                  </a:gs>
                </a:gsLst>
                <a:lin ang="5400000" scaled="0"/>
              </a:gradFill>
              <a:latin typeface="Segoe UI"/>
              <a:hlinkClick r:id="rId7"/>
            </a:endParaRPr>
          </a:p>
          <a:p>
            <a:pPr>
              <a:spcBef>
                <a:spcPts val="600"/>
              </a:spcBef>
              <a:spcAft>
                <a:spcPts val="600"/>
              </a:spcAft>
            </a:pPr>
            <a:r>
              <a:rPr lang="en-US" sz="2448" dirty="0">
                <a:gradFill>
                  <a:gsLst>
                    <a:gs pos="1250">
                      <a:srgbClr val="797A7D"/>
                    </a:gs>
                    <a:gs pos="100000">
                      <a:srgbClr val="797A7D"/>
                    </a:gs>
                  </a:gsLst>
                  <a:lin ang="5400000" scaled="0"/>
                </a:gradFill>
                <a:latin typeface="Segoe UI"/>
                <a:hlinkClick r:id="rId8"/>
              </a:rPr>
              <a:t>http://officespdev.uservoice.com/</a:t>
            </a:r>
            <a:r>
              <a:rPr lang="en-US" sz="2448" dirty="0">
                <a:gradFill>
                  <a:gsLst>
                    <a:gs pos="1250">
                      <a:srgbClr val="797A7D"/>
                    </a:gs>
                    <a:gs pos="100000">
                      <a:srgbClr val="797A7D"/>
                    </a:gs>
                  </a:gsLst>
                  <a:lin ang="5400000" scaled="0"/>
                </a:gradFill>
                <a:latin typeface="Segoe UI"/>
              </a:rPr>
              <a:t> </a:t>
            </a:r>
            <a:endParaRPr lang="en-US" sz="2000"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55883602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543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44842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connected apps</a:t>
            </a:r>
            <a:endParaRPr lang="en-US"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85" y="1211287"/>
            <a:ext cx="2846042" cy="5051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26" y="1355659"/>
            <a:ext cx="5560438" cy="45030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337" y="1211288"/>
            <a:ext cx="2846042" cy="5051726"/>
          </a:xfrm>
          <a:prstGeom prst="rect">
            <a:avLst/>
          </a:prstGeom>
        </p:spPr>
      </p:pic>
      <p:sp>
        <p:nvSpPr>
          <p:cNvPr id="10" name="Oval 9"/>
          <p:cNvSpPr/>
          <p:nvPr/>
        </p:nvSpPr>
        <p:spPr bwMode="auto">
          <a:xfrm>
            <a:off x="2103482" y="2674311"/>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6404370" y="4077836"/>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883232" y="3549970"/>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6"/>
          <a:stretch>
            <a:fillRect/>
          </a:stretch>
        </p:blipFill>
        <p:spPr>
          <a:xfrm>
            <a:off x="406633" y="3737150"/>
            <a:ext cx="5547636" cy="4332062"/>
          </a:xfrm>
          <a:prstGeom prst="rect">
            <a:avLst/>
          </a:prstGeom>
        </p:spPr>
      </p:pic>
      <p:sp>
        <p:nvSpPr>
          <p:cNvPr id="14" name="Oval 13"/>
          <p:cNvSpPr/>
          <p:nvPr/>
        </p:nvSpPr>
        <p:spPr bwMode="auto">
          <a:xfrm>
            <a:off x="3156360" y="5845383"/>
            <a:ext cx="448317" cy="333459"/>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7" name="Oval 6"/>
          <p:cNvSpPr/>
          <p:nvPr/>
        </p:nvSpPr>
        <p:spPr bwMode="auto">
          <a:xfrm>
            <a:off x="5303847" y="1759921"/>
            <a:ext cx="2834609" cy="1371585"/>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3290749"/>
          </a:xfrm>
        </p:spPr>
        <p:txBody>
          <a:bodyPr vert="horz" lIns="146304" tIns="91440" rIns="146304" bIns="91440" rtlCol="0">
            <a:noAutofit/>
          </a:bodyPr>
          <a:lstStyle/>
          <a:p>
            <a:r>
              <a:rPr lang="en-US" sz="3600" dirty="0"/>
              <a:t>Azure AD graph, Exchange, SharePoint</a:t>
            </a:r>
            <a:r>
              <a:rPr lang="en-US" sz="3600" dirty="0" smtClean="0"/>
              <a:t>, OneNote, </a:t>
            </a:r>
            <a:r>
              <a:rPr lang="en-US" sz="3600" dirty="0" err="1" smtClean="0"/>
              <a:t>etc</a:t>
            </a:r>
            <a:endParaRPr lang="en-US" sz="3600" dirty="0"/>
          </a:p>
          <a:p>
            <a:r>
              <a:rPr lang="en-US" sz="3600" dirty="0"/>
              <a:t>Device apps and standalone </a:t>
            </a:r>
            <a:r>
              <a:rPr lang="en-US" sz="3600" dirty="0" smtClean="0"/>
              <a:t>websites</a:t>
            </a:r>
            <a:endParaRPr lang="en-US" sz="3600" dirty="0"/>
          </a:p>
          <a:p>
            <a:r>
              <a:rPr lang="en-US" sz="3600" dirty="0"/>
              <a:t>Admin and end-user </a:t>
            </a:r>
            <a:r>
              <a:rPr lang="en-US" sz="3600" dirty="0" smtClean="0"/>
              <a:t>consent</a:t>
            </a:r>
          </a:p>
          <a:p>
            <a:r>
              <a:rPr lang="en-US" sz="3600" dirty="0" smtClean="0"/>
              <a:t>Pin apps to Office 365 app </a:t>
            </a:r>
            <a:r>
              <a:rPr lang="en-US" sz="3600" dirty="0"/>
              <a:t>l</a:t>
            </a:r>
            <a:r>
              <a:rPr lang="en-US" sz="3600" dirty="0" smtClean="0"/>
              <a:t>auncher from My apps</a:t>
            </a:r>
            <a:endParaRPr lang="en-US" sz="36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5fad15d0-477e-40da-a20d-40d4ca777cbd"/>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15456</TotalTime>
  <Words>1452</Words>
  <Application>Microsoft Office PowerPoint</Application>
  <PresentationFormat>Custom</PresentationFormat>
  <Paragraphs>166</Paragraphs>
  <Slides>31</Slides>
  <Notes>10</Notes>
  <HiddenSlides>1</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31</vt:i4>
      </vt:variant>
    </vt:vector>
  </HeadingPairs>
  <TitlesOfParts>
    <vt:vector size="48" baseType="lpstr">
      <vt:lpstr>Arial</vt:lpstr>
      <vt:lpstr>Calibri</vt:lpstr>
      <vt:lpstr>Consolas</vt:lpstr>
      <vt:lpstr>Courier New</vt:lpstr>
      <vt:lpstr>Lucida Console</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Office 365 Development</vt:lpstr>
      <vt:lpstr>Course Agenda</vt:lpstr>
      <vt:lpstr>Getting started with the Office 365 APIs</vt:lpstr>
      <vt:lpstr>Agenda </vt:lpstr>
      <vt:lpstr>Vision</vt:lpstr>
      <vt:lpstr>Intro to the Office 365 APIs</vt:lpstr>
      <vt:lpstr>Office 365 connected apps</vt:lpstr>
      <vt:lpstr>Common consent</vt:lpstr>
      <vt:lpstr>Single authentication flow for Office 365</vt:lpstr>
      <vt:lpstr>Secure protocol</vt:lpstr>
      <vt:lpstr>Office 365 discovery services</vt:lpstr>
      <vt:lpstr>Office 365 Unified API End-Point</vt:lpstr>
      <vt:lpstr>Robust Office 365 APIs</vt:lpstr>
      <vt:lpstr>PowerPoint Presentation</vt:lpstr>
      <vt:lpstr>Getting Started</vt:lpstr>
      <vt:lpstr>http://dev.office.com/getting-started</vt:lpstr>
      <vt:lpstr>Register App from dev.office.com</vt:lpstr>
      <vt:lpstr>Azure Management Portal Access</vt:lpstr>
      <vt:lpstr>Azure Management Portal (new tenant)</vt:lpstr>
      <vt:lpstr>Azure trial sign-up – part 1</vt:lpstr>
      <vt:lpstr>Azure trial sign-up – part 2</vt:lpstr>
      <vt:lpstr>PowerPoint Presentation</vt:lpstr>
      <vt:lpstr>Get the tools</vt:lpstr>
      <vt:lpstr>Visual Studio project support</vt:lpstr>
      <vt:lpstr>Connected Service Wizard</vt:lpstr>
      <vt:lpstr>PowerPoint Presentation</vt:lpstr>
      <vt:lpstr>PowerPoint Presentation</vt:lpstr>
      <vt:lpstr>Summary</vt:lpstr>
      <vt:lpstr>PowerPoint Presentation</vt:lpstr>
      <vt:lpstr>Feedback</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Richard diZerega</cp:lastModifiedBy>
  <cp:revision>444</cp:revision>
  <dcterms:created xsi:type="dcterms:W3CDTF">2013-10-21T21:40:33Z</dcterms:created>
  <dcterms:modified xsi:type="dcterms:W3CDTF">2015-10-05T23:48:29Z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